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65" r:id="rId2"/>
    <p:sldId id="268" r:id="rId3"/>
    <p:sldId id="267" r:id="rId4"/>
    <p:sldId id="270" r:id="rId5"/>
    <p:sldId id="272" r:id="rId6"/>
    <p:sldId id="266" r:id="rId7"/>
    <p:sldId id="256" r:id="rId8"/>
    <p:sldId id="258" r:id="rId9"/>
    <p:sldId id="259" r:id="rId10"/>
    <p:sldId id="263" r:id="rId11"/>
    <p:sldId id="257" r:id="rId12"/>
    <p:sldId id="264" r:id="rId13"/>
    <p:sldId id="271" r:id="rId14"/>
    <p:sldId id="269" r:id="rId15"/>
    <p:sldId id="262" r:id="rId16"/>
    <p:sldId id="260" r:id="rId17"/>
    <p:sldId id="26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B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53" autoAdjust="0"/>
  </p:normalViewPr>
  <p:slideViewPr>
    <p:cSldViewPr snapToGrid="0">
      <p:cViewPr varScale="1">
        <p:scale>
          <a:sx n="61" d="100"/>
          <a:sy n="61" d="100"/>
        </p:scale>
        <p:origin x="1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2/2/2023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7</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16</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34</a:t>
            </a:fld>
            <a:endParaRPr lang="en-SG"/>
          </a:p>
        </p:txBody>
      </p:sp>
    </p:spTree>
    <p:extLst>
      <p:ext uri="{BB962C8B-B14F-4D97-AF65-F5344CB8AC3E}">
        <p14:creationId xmlns:p14="http://schemas.microsoft.com/office/powerpoint/2010/main" val="37135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2/2/2023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2/2/2023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A499BF-63C5-9149-167E-EC73497482CD}"/>
              </a:ext>
            </a:extLst>
          </p:cNvPr>
          <p:cNvSpPr txBox="1"/>
          <p:nvPr/>
        </p:nvSpPr>
        <p:spPr>
          <a:xfrm>
            <a:off x="105103" y="147145"/>
            <a:ext cx="12086897" cy="6740307"/>
          </a:xfrm>
          <a:prstGeom prst="rect">
            <a:avLst/>
          </a:prstGeom>
          <a:noFill/>
        </p:spPr>
        <p:txBody>
          <a:bodyPr wrap="square">
            <a:spAutoFit/>
          </a:bodyPr>
          <a:lstStyle/>
          <a:p>
            <a:r>
              <a:rPr lang="en-SG" dirty="0"/>
              <a:t>Apache Spark gives you two prominent interfaces to work with data.</a:t>
            </a:r>
          </a:p>
          <a:p>
            <a:endParaRPr lang="en-SG" dirty="0"/>
          </a:p>
          <a:p>
            <a:r>
              <a:rPr lang="en-SG" dirty="0"/>
              <a:t>1.Spark SQL 2.Dataframe API</a:t>
            </a:r>
          </a:p>
          <a:p>
            <a:endParaRPr lang="en-SG" dirty="0"/>
          </a:p>
          <a:p>
            <a:r>
              <a:rPr lang="en-SG" dirty="0"/>
              <a:t>Spark SQL is compliant with ANSI SQL:2003 standard. So you can think of it as standard SQL.</a:t>
            </a:r>
          </a:p>
          <a:p>
            <a:endParaRPr lang="en-SG" dirty="0"/>
          </a:p>
          <a:p>
            <a:r>
              <a:rPr lang="en-SG" dirty="0" err="1"/>
              <a:t>Dataframes</a:t>
            </a:r>
            <a:r>
              <a:rPr lang="en-SG" dirty="0"/>
              <a:t> are function APIs, and they allow you to implement functional programming techniques to process your data. Other than these two, you also have Dataset API available only for Scala and Java.</a:t>
            </a:r>
          </a:p>
          <a:p>
            <a:endParaRPr lang="en-SG" dirty="0"/>
          </a:p>
          <a:p>
            <a:r>
              <a:rPr lang="en-SG" dirty="0"/>
              <a:t>The </a:t>
            </a:r>
            <a:r>
              <a:rPr lang="en-SG" dirty="0" err="1"/>
              <a:t>Dataframe</a:t>
            </a:r>
            <a:r>
              <a:rPr lang="en-SG" dirty="0"/>
              <a:t> API internally uses Dataset APIs, but these Dataset APIs are not available in </a:t>
            </a:r>
            <a:r>
              <a:rPr lang="en-SG" dirty="0" err="1"/>
              <a:t>PySpark</a:t>
            </a:r>
            <a:r>
              <a:rPr lang="en-SG" dirty="0"/>
              <a:t>. If you are using Scala or Java, you can directly use Dataset APIs.</a:t>
            </a:r>
          </a:p>
          <a:p>
            <a:endParaRPr lang="en-SG" dirty="0"/>
          </a:p>
          <a:p>
            <a:r>
              <a:rPr lang="en-SG" dirty="0"/>
              <a:t>But Spark recommends using </a:t>
            </a:r>
            <a:r>
              <a:rPr lang="en-SG" dirty="0" err="1"/>
              <a:t>Dataframe</a:t>
            </a:r>
            <a:r>
              <a:rPr lang="en-SG" dirty="0"/>
              <a:t> APIs and avoid using Dataset.  You can do almost everything using </a:t>
            </a:r>
            <a:r>
              <a:rPr lang="en-SG" dirty="0" err="1"/>
              <a:t>Dataframes</a:t>
            </a:r>
            <a:r>
              <a:rPr lang="en-SG" dirty="0"/>
              <a:t> and might not even see a requirement that forces you to use datasets.</a:t>
            </a:r>
          </a:p>
          <a:p>
            <a:endParaRPr lang="en-SG" dirty="0"/>
          </a:p>
          <a:p>
            <a:r>
              <a:rPr lang="en-SG" dirty="0"/>
              <a:t>The spark certification exam is available in Scala and Python both. But they avoid asking about the features that are different in Scala and Python.</a:t>
            </a:r>
          </a:p>
          <a:p>
            <a:endParaRPr lang="en-SG" dirty="0"/>
          </a:p>
          <a:p>
            <a:r>
              <a:rPr lang="en-SG" dirty="0"/>
              <a:t>For example, the Dataset is not available in </a:t>
            </a:r>
            <a:r>
              <a:rPr lang="en-SG" dirty="0" err="1"/>
              <a:t>PySpark</a:t>
            </a:r>
            <a:r>
              <a:rPr lang="en-SG" dirty="0"/>
              <a:t>, so they do not ask anything about it in the certification exam.  So you can write spark code using </a:t>
            </a:r>
            <a:r>
              <a:rPr lang="en-SG" dirty="0" err="1"/>
              <a:t>Dataframe</a:t>
            </a:r>
            <a:r>
              <a:rPr lang="en-SG" dirty="0"/>
              <a:t> APIs, or you can write SQL expressions.</a:t>
            </a:r>
          </a:p>
          <a:p>
            <a:endParaRPr lang="en-SG" dirty="0"/>
          </a:p>
          <a:p>
            <a:r>
              <a:rPr lang="en-SG" dirty="0"/>
              <a:t>Spark looks at your code in terms of jobs. So if you have a </a:t>
            </a:r>
            <a:r>
              <a:rPr lang="en-SG" dirty="0" err="1"/>
              <a:t>Dataframe</a:t>
            </a:r>
            <a:r>
              <a:rPr lang="en-SG" dirty="0"/>
              <a:t> API code, Spark will take action and all its preceding transformations to consider it a single Job. Similarly, if you write a SQL expression, Spark considers one SQL expression as one Job.</a:t>
            </a:r>
          </a:p>
        </p:txBody>
      </p:sp>
    </p:spTree>
    <p:extLst>
      <p:ext uri="{BB962C8B-B14F-4D97-AF65-F5344CB8AC3E}">
        <p14:creationId xmlns:p14="http://schemas.microsoft.com/office/powerpoint/2010/main" val="233132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6E7DF-5397-D4EE-11A6-0D0CDDCDA1B8}"/>
              </a:ext>
            </a:extLst>
          </p:cNvPr>
          <p:cNvSpPr txBox="1"/>
          <p:nvPr/>
        </p:nvSpPr>
        <p:spPr>
          <a:xfrm>
            <a:off x="105103" y="168166"/>
            <a:ext cx="11971283" cy="1477328"/>
          </a:xfrm>
          <a:prstGeom prst="rect">
            <a:avLst/>
          </a:prstGeom>
          <a:noFill/>
        </p:spPr>
        <p:txBody>
          <a:bodyPr wrap="square">
            <a:spAutoFit/>
          </a:bodyPr>
          <a:lstStyle/>
          <a:p>
            <a:r>
              <a:rPr lang="en-SG" dirty="0"/>
              <a:t>The point is straight. Spark code is nothing but a sequence of Spark Jobs. And each Spark Job represents a logical query plan.</a:t>
            </a:r>
          </a:p>
          <a:p>
            <a:endParaRPr lang="en-SG" dirty="0"/>
          </a:p>
          <a:p>
            <a:r>
              <a:rPr lang="en-SG" dirty="0"/>
              <a:t>This first logical plan is a user-created logical query plan. Now this plan goes to Spark SQL engine. You may have </a:t>
            </a:r>
            <a:r>
              <a:rPr lang="en-SG" dirty="0" err="1"/>
              <a:t>Dataframe</a:t>
            </a:r>
            <a:r>
              <a:rPr lang="en-SG" dirty="0"/>
              <a:t> APIs, or you may have SQL. Both will go to the Spark SQL engine. For Spark, they are nothing but a Spark Job represented as a logical plan.</a:t>
            </a:r>
          </a:p>
        </p:txBody>
      </p:sp>
      <p:cxnSp>
        <p:nvCxnSpPr>
          <p:cNvPr id="42" name="Straight Connector 41">
            <a:extLst>
              <a:ext uri="{FF2B5EF4-FFF2-40B4-BE49-F238E27FC236}">
                <a16:creationId xmlns:a16="http://schemas.microsoft.com/office/drawing/2014/main" id="{09617203-6379-F846-C164-2247E0BFDF65}"/>
              </a:ext>
            </a:extLst>
          </p:cNvPr>
          <p:cNvCxnSpPr/>
          <p:nvPr/>
        </p:nvCxnSpPr>
        <p:spPr>
          <a:xfrm>
            <a:off x="3436883" y="168166"/>
            <a:ext cx="0" cy="10510"/>
          </a:xfrm>
          <a:prstGeom prst="line">
            <a:avLst/>
          </a:prstGeom>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1E87632-AC6E-7157-501B-A1A7CFE8E2E0}"/>
              </a:ext>
            </a:extLst>
          </p:cNvPr>
          <p:cNvGrpSpPr/>
          <p:nvPr/>
        </p:nvGrpSpPr>
        <p:grpSpPr>
          <a:xfrm>
            <a:off x="315310" y="1679649"/>
            <a:ext cx="11550870" cy="2608570"/>
            <a:chOff x="315310" y="2247210"/>
            <a:chExt cx="11550870" cy="2608570"/>
          </a:xfrm>
        </p:grpSpPr>
        <p:sp>
          <p:nvSpPr>
            <p:cNvPr id="4" name="Rectangle: Rounded Corners 3">
              <a:extLst>
                <a:ext uri="{FF2B5EF4-FFF2-40B4-BE49-F238E27FC236}">
                  <a16:creationId xmlns:a16="http://schemas.microsoft.com/office/drawing/2014/main" id="{158F0DCF-0909-C993-F08F-607D548CDD2A}"/>
                </a:ext>
              </a:extLst>
            </p:cNvPr>
            <p:cNvSpPr/>
            <p:nvPr/>
          </p:nvSpPr>
          <p:spPr>
            <a:xfrm>
              <a:off x="315310"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Unresolved logical plan</a:t>
              </a:r>
            </a:p>
          </p:txBody>
        </p:sp>
        <p:sp>
          <p:nvSpPr>
            <p:cNvPr id="7" name="Rectangle: Rounded Corners 6">
              <a:extLst>
                <a:ext uri="{FF2B5EF4-FFF2-40B4-BE49-F238E27FC236}">
                  <a16:creationId xmlns:a16="http://schemas.microsoft.com/office/drawing/2014/main" id="{8B680DB4-2835-0427-0646-52A1F3B0F789}"/>
                </a:ext>
              </a:extLst>
            </p:cNvPr>
            <p:cNvSpPr/>
            <p:nvPr/>
          </p:nvSpPr>
          <p:spPr>
            <a:xfrm>
              <a:off x="2228193"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Logical plan</a:t>
              </a:r>
            </a:p>
          </p:txBody>
        </p:sp>
        <p:sp>
          <p:nvSpPr>
            <p:cNvPr id="8" name="Rectangle: Rounded Corners 7">
              <a:extLst>
                <a:ext uri="{FF2B5EF4-FFF2-40B4-BE49-F238E27FC236}">
                  <a16:creationId xmlns:a16="http://schemas.microsoft.com/office/drawing/2014/main" id="{9E8FA6C6-350C-761A-0EF2-99CE3789DE9A}"/>
                </a:ext>
              </a:extLst>
            </p:cNvPr>
            <p:cNvSpPr/>
            <p:nvPr/>
          </p:nvSpPr>
          <p:spPr>
            <a:xfrm>
              <a:off x="4141076"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Optimized logical plan</a:t>
              </a:r>
            </a:p>
          </p:txBody>
        </p:sp>
        <p:grpSp>
          <p:nvGrpSpPr>
            <p:cNvPr id="14" name="Group 13">
              <a:extLst>
                <a:ext uri="{FF2B5EF4-FFF2-40B4-BE49-F238E27FC236}">
                  <a16:creationId xmlns:a16="http://schemas.microsoft.com/office/drawing/2014/main" id="{AC4B18B9-A270-17AD-DC79-D0F4EC946598}"/>
                </a:ext>
              </a:extLst>
            </p:cNvPr>
            <p:cNvGrpSpPr/>
            <p:nvPr/>
          </p:nvGrpSpPr>
          <p:grpSpPr>
            <a:xfrm>
              <a:off x="6101255" y="3531477"/>
              <a:ext cx="1792021" cy="898635"/>
              <a:chOff x="6164315" y="2469934"/>
              <a:chExt cx="1792021" cy="898635"/>
            </a:xfrm>
          </p:grpSpPr>
          <p:sp>
            <p:nvSpPr>
              <p:cNvPr id="10" name="Rectangle: Rounded Corners 9">
                <a:extLst>
                  <a:ext uri="{FF2B5EF4-FFF2-40B4-BE49-F238E27FC236}">
                    <a16:creationId xmlns:a16="http://schemas.microsoft.com/office/drawing/2014/main" id="{589EC49C-1B26-ECC5-9094-8C4DD0A86259}"/>
                  </a:ext>
                </a:extLst>
              </p:cNvPr>
              <p:cNvSpPr/>
              <p:nvPr/>
            </p:nvSpPr>
            <p:spPr>
              <a:xfrm>
                <a:off x="6164315" y="2469934"/>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1" name="Rectangle: Rounded Corners 10">
                <a:extLst>
                  <a:ext uri="{FF2B5EF4-FFF2-40B4-BE49-F238E27FC236}">
                    <a16:creationId xmlns:a16="http://schemas.microsoft.com/office/drawing/2014/main" id="{08DB48C7-F91B-320C-8DE1-3A818765F0D7}"/>
                  </a:ext>
                </a:extLst>
              </p:cNvPr>
              <p:cNvSpPr/>
              <p:nvPr/>
            </p:nvSpPr>
            <p:spPr>
              <a:xfrm>
                <a:off x="6253656" y="2556646"/>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ectangle: Rounded Corners 11">
                <a:extLst>
                  <a:ext uri="{FF2B5EF4-FFF2-40B4-BE49-F238E27FC236}">
                    <a16:creationId xmlns:a16="http://schemas.microsoft.com/office/drawing/2014/main" id="{A6D76502-559D-D1E3-611B-1E7501FF6C1D}"/>
                  </a:ext>
                </a:extLst>
              </p:cNvPr>
              <p:cNvSpPr/>
              <p:nvPr/>
            </p:nvSpPr>
            <p:spPr>
              <a:xfrm>
                <a:off x="6358763" y="2643355"/>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Physical plans</a:t>
                </a:r>
              </a:p>
            </p:txBody>
          </p:sp>
        </p:grpSp>
        <p:sp>
          <p:nvSpPr>
            <p:cNvPr id="15" name="Rectangle 14">
              <a:extLst>
                <a:ext uri="{FF2B5EF4-FFF2-40B4-BE49-F238E27FC236}">
                  <a16:creationId xmlns:a16="http://schemas.microsoft.com/office/drawing/2014/main" id="{AC4C47C8-051F-A30E-428D-80D696FE405F}"/>
                </a:ext>
              </a:extLst>
            </p:cNvPr>
            <p:cNvSpPr/>
            <p:nvPr/>
          </p:nvSpPr>
          <p:spPr>
            <a:xfrm>
              <a:off x="8156036" y="3363302"/>
              <a:ext cx="257497" cy="12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0" rtlCol="0" anchor="t" anchorCtr="0"/>
            <a:lstStyle/>
            <a:p>
              <a:pPr algn="ctr"/>
              <a:r>
                <a:rPr lang="en-SG" sz="1200" dirty="0"/>
                <a:t>Cost Model</a:t>
              </a:r>
            </a:p>
          </p:txBody>
        </p:sp>
        <p:sp>
          <p:nvSpPr>
            <p:cNvPr id="16" name="Rectangle: Rounded Corners 15">
              <a:extLst>
                <a:ext uri="{FF2B5EF4-FFF2-40B4-BE49-F238E27FC236}">
                  <a16:creationId xmlns:a16="http://schemas.microsoft.com/office/drawing/2014/main" id="{E12D32B2-4667-BC2C-C77F-AA75306E83CA}"/>
                </a:ext>
              </a:extLst>
            </p:cNvPr>
            <p:cNvSpPr/>
            <p:nvPr/>
          </p:nvSpPr>
          <p:spPr>
            <a:xfrm>
              <a:off x="8960070" y="3662860"/>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Selected physical plan</a:t>
              </a:r>
            </a:p>
          </p:txBody>
        </p:sp>
        <p:sp>
          <p:nvSpPr>
            <p:cNvPr id="17" name="Rectangle 16">
              <a:extLst>
                <a:ext uri="{FF2B5EF4-FFF2-40B4-BE49-F238E27FC236}">
                  <a16:creationId xmlns:a16="http://schemas.microsoft.com/office/drawing/2014/main" id="{06FC17A6-38CB-CC15-0BEF-5414CA10BDE6}"/>
                </a:ext>
              </a:extLst>
            </p:cNvPr>
            <p:cNvSpPr/>
            <p:nvPr/>
          </p:nvSpPr>
          <p:spPr>
            <a:xfrm>
              <a:off x="10930760" y="3704898"/>
              <a:ext cx="935420" cy="67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RDDs</a:t>
              </a:r>
            </a:p>
          </p:txBody>
        </p:sp>
        <p:sp>
          <p:nvSpPr>
            <p:cNvPr id="18" name="Rectangle 17">
              <a:extLst>
                <a:ext uri="{FF2B5EF4-FFF2-40B4-BE49-F238E27FC236}">
                  <a16:creationId xmlns:a16="http://schemas.microsoft.com/office/drawing/2014/main" id="{F6162D8D-0F78-0C0F-01CC-9552712B72C4}"/>
                </a:ext>
              </a:extLst>
            </p:cNvPr>
            <p:cNvSpPr/>
            <p:nvPr/>
          </p:nvSpPr>
          <p:spPr>
            <a:xfrm>
              <a:off x="1481955" y="4535218"/>
              <a:ext cx="1135117" cy="32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Catalog</a:t>
              </a:r>
            </a:p>
          </p:txBody>
        </p:sp>
        <p:cxnSp>
          <p:nvCxnSpPr>
            <p:cNvPr id="20" name="Straight Arrow Connector 19">
              <a:extLst>
                <a:ext uri="{FF2B5EF4-FFF2-40B4-BE49-F238E27FC236}">
                  <a16:creationId xmlns:a16="http://schemas.microsoft.com/office/drawing/2014/main" id="{22AC5AA5-62D1-28D9-668C-23FA816F02DF}"/>
                </a:ext>
              </a:extLst>
            </p:cNvPr>
            <p:cNvCxnSpPr>
              <a:stCxn id="4" idx="3"/>
              <a:endCxn id="7" idx="1"/>
            </p:cNvCxnSpPr>
            <p:nvPr/>
          </p:nvCxnSpPr>
          <p:spPr>
            <a:xfrm>
              <a:off x="1912883"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B6C5B-CF24-925D-6C37-B337D80644F4}"/>
                </a:ext>
              </a:extLst>
            </p:cNvPr>
            <p:cNvCxnSpPr/>
            <p:nvPr/>
          </p:nvCxnSpPr>
          <p:spPr>
            <a:xfrm>
              <a:off x="3825766"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27E354-0A67-038B-A447-3CF9B1878227}"/>
                </a:ext>
              </a:extLst>
            </p:cNvPr>
            <p:cNvCxnSpPr/>
            <p:nvPr/>
          </p:nvCxnSpPr>
          <p:spPr>
            <a:xfrm>
              <a:off x="5759670"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4B3DC-5964-733F-1509-3BAD62C3C8E5}"/>
                </a:ext>
              </a:extLst>
            </p:cNvPr>
            <p:cNvCxnSpPr>
              <a:cxnSpLocks/>
            </p:cNvCxnSpPr>
            <p:nvPr/>
          </p:nvCxnSpPr>
          <p:spPr>
            <a:xfrm>
              <a:off x="8450321" y="4009694"/>
              <a:ext cx="499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32461-2C6D-B7FE-1A5E-D57317C406FA}"/>
                </a:ext>
              </a:extLst>
            </p:cNvPr>
            <p:cNvCxnSpPr/>
            <p:nvPr/>
          </p:nvCxnSpPr>
          <p:spPr>
            <a:xfrm>
              <a:off x="10610193" y="3983419"/>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0410B-7C03-C7DD-8871-65631C6675F5}"/>
                </a:ext>
              </a:extLst>
            </p:cNvPr>
            <p:cNvCxnSpPr/>
            <p:nvPr/>
          </p:nvCxnSpPr>
          <p:spPr>
            <a:xfrm flipV="1">
              <a:off x="2039007" y="3978164"/>
              <a:ext cx="0" cy="59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F224E61-7E1A-93A7-AA69-E6312C97F03D}"/>
                </a:ext>
              </a:extLst>
            </p:cNvPr>
            <p:cNvGrpSpPr/>
            <p:nvPr/>
          </p:nvGrpSpPr>
          <p:grpSpPr>
            <a:xfrm>
              <a:off x="7882768" y="3965027"/>
              <a:ext cx="262758" cy="157655"/>
              <a:chOff x="7252138" y="2869324"/>
              <a:chExt cx="252248" cy="212833"/>
            </a:xfrm>
          </p:grpSpPr>
          <p:cxnSp>
            <p:nvCxnSpPr>
              <p:cNvPr id="37" name="Straight Connector 36">
                <a:extLst>
                  <a:ext uri="{FF2B5EF4-FFF2-40B4-BE49-F238E27FC236}">
                    <a16:creationId xmlns:a16="http://schemas.microsoft.com/office/drawing/2014/main" id="{96C852E3-0D3F-DC87-07E6-FD1DE0C18E06}"/>
                  </a:ext>
                </a:extLst>
              </p:cNvPr>
              <p:cNvCxnSpPr>
                <a:cxnSpLocks/>
              </p:cNvCxnSpPr>
              <p:nvPr/>
            </p:nvCxnSpPr>
            <p:spPr>
              <a:xfrm flipV="1">
                <a:off x="7252138" y="2869324"/>
                <a:ext cx="252248"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BB7E29-3FE6-524A-E585-5355D9207455}"/>
                  </a:ext>
                </a:extLst>
              </p:cNvPr>
              <p:cNvCxnSpPr>
                <a:cxnSpLocks/>
              </p:cNvCxnSpPr>
              <p:nvPr/>
            </p:nvCxnSpPr>
            <p:spPr>
              <a:xfrm>
                <a:off x="7252138" y="2995448"/>
                <a:ext cx="25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BCF17E-ED90-867F-5401-693528D29219}"/>
                  </a:ext>
                </a:extLst>
              </p:cNvPr>
              <p:cNvCxnSpPr>
                <a:cxnSpLocks/>
              </p:cNvCxnSpPr>
              <p:nvPr/>
            </p:nvCxnSpPr>
            <p:spPr>
              <a:xfrm>
                <a:off x="7252138" y="2995448"/>
                <a:ext cx="252248" cy="867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16DDC185-D987-3C81-32CF-986E3C2E7961}"/>
                </a:ext>
              </a:extLst>
            </p:cNvPr>
            <p:cNvCxnSpPr/>
            <p:nvPr/>
          </p:nvCxnSpPr>
          <p:spPr>
            <a:xfrm>
              <a:off x="203900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B4D8707-9EC4-AAAE-5E0B-DD9BD2792C31}"/>
                </a:ext>
              </a:extLst>
            </p:cNvPr>
            <p:cNvSpPr txBox="1"/>
            <p:nvPr/>
          </p:nvSpPr>
          <p:spPr>
            <a:xfrm>
              <a:off x="1723696" y="2963917"/>
              <a:ext cx="882853" cy="307777"/>
            </a:xfrm>
            <a:prstGeom prst="rect">
              <a:avLst/>
            </a:prstGeom>
            <a:noFill/>
          </p:spPr>
          <p:txBody>
            <a:bodyPr wrap="square" rtlCol="0">
              <a:spAutoFit/>
            </a:bodyPr>
            <a:lstStyle/>
            <a:p>
              <a:r>
                <a:rPr lang="en-SG" sz="1400" dirty="0"/>
                <a:t>Analysis</a:t>
              </a:r>
            </a:p>
          </p:txBody>
        </p:sp>
        <p:cxnSp>
          <p:nvCxnSpPr>
            <p:cNvPr id="57" name="Straight Arrow Connector 56">
              <a:extLst>
                <a:ext uri="{FF2B5EF4-FFF2-40B4-BE49-F238E27FC236}">
                  <a16:creationId xmlns:a16="http://schemas.microsoft.com/office/drawing/2014/main" id="{F8E7CE19-25B3-C428-4F34-D789D86537E5}"/>
                </a:ext>
              </a:extLst>
            </p:cNvPr>
            <p:cNvCxnSpPr>
              <a:cxnSpLocks/>
            </p:cNvCxnSpPr>
            <p:nvPr/>
          </p:nvCxnSpPr>
          <p:spPr>
            <a:xfrm>
              <a:off x="397554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564E2C-0FA1-6D9D-5CE9-CCB0DE11803B}"/>
                </a:ext>
              </a:extLst>
            </p:cNvPr>
            <p:cNvSpPr txBox="1"/>
            <p:nvPr/>
          </p:nvSpPr>
          <p:spPr>
            <a:xfrm>
              <a:off x="3208298" y="2953410"/>
              <a:ext cx="1731568" cy="307777"/>
            </a:xfrm>
            <a:prstGeom prst="rect">
              <a:avLst/>
            </a:prstGeom>
            <a:noFill/>
          </p:spPr>
          <p:txBody>
            <a:bodyPr wrap="square" rtlCol="0">
              <a:spAutoFit/>
            </a:bodyPr>
            <a:lstStyle/>
            <a:p>
              <a:r>
                <a:rPr lang="en-SG" sz="1400" dirty="0"/>
                <a:t>Logical Optimization</a:t>
              </a:r>
            </a:p>
          </p:txBody>
        </p:sp>
        <p:cxnSp>
          <p:nvCxnSpPr>
            <p:cNvPr id="61" name="Straight Arrow Connector 60">
              <a:extLst>
                <a:ext uri="{FF2B5EF4-FFF2-40B4-BE49-F238E27FC236}">
                  <a16:creationId xmlns:a16="http://schemas.microsoft.com/office/drawing/2014/main" id="{76538210-6294-16AA-71E9-48341976224A}"/>
                </a:ext>
              </a:extLst>
            </p:cNvPr>
            <p:cNvCxnSpPr>
              <a:cxnSpLocks/>
            </p:cNvCxnSpPr>
            <p:nvPr/>
          </p:nvCxnSpPr>
          <p:spPr>
            <a:xfrm>
              <a:off x="5909448"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2392D71-AA2E-1677-C38D-C3CD4039D35C}"/>
                </a:ext>
              </a:extLst>
            </p:cNvPr>
            <p:cNvSpPr txBox="1"/>
            <p:nvPr/>
          </p:nvSpPr>
          <p:spPr>
            <a:xfrm>
              <a:off x="5297211" y="2932386"/>
              <a:ext cx="1450423" cy="307777"/>
            </a:xfrm>
            <a:prstGeom prst="rect">
              <a:avLst/>
            </a:prstGeom>
            <a:noFill/>
          </p:spPr>
          <p:txBody>
            <a:bodyPr wrap="square" rtlCol="0">
              <a:spAutoFit/>
            </a:bodyPr>
            <a:lstStyle/>
            <a:p>
              <a:r>
                <a:rPr lang="en-SG" sz="1400" dirty="0"/>
                <a:t>Physical Planning</a:t>
              </a:r>
            </a:p>
          </p:txBody>
        </p:sp>
        <p:cxnSp>
          <p:nvCxnSpPr>
            <p:cNvPr id="63" name="Straight Arrow Connector 62">
              <a:extLst>
                <a:ext uri="{FF2B5EF4-FFF2-40B4-BE49-F238E27FC236}">
                  <a16:creationId xmlns:a16="http://schemas.microsoft.com/office/drawing/2014/main" id="{F11540F3-8265-0C25-1FBD-7828A79F8D9B}"/>
                </a:ext>
              </a:extLst>
            </p:cNvPr>
            <p:cNvCxnSpPr>
              <a:cxnSpLocks/>
            </p:cNvCxnSpPr>
            <p:nvPr/>
          </p:nvCxnSpPr>
          <p:spPr>
            <a:xfrm>
              <a:off x="1075471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35E893B-C8B0-B541-3158-3DF0C0BAA55B}"/>
                </a:ext>
              </a:extLst>
            </p:cNvPr>
            <p:cNvSpPr txBox="1"/>
            <p:nvPr/>
          </p:nvSpPr>
          <p:spPr>
            <a:xfrm>
              <a:off x="9987466" y="2858810"/>
              <a:ext cx="1521359" cy="307777"/>
            </a:xfrm>
            <a:prstGeom prst="rect">
              <a:avLst/>
            </a:prstGeom>
            <a:noFill/>
          </p:spPr>
          <p:txBody>
            <a:bodyPr wrap="square" rtlCol="0">
              <a:spAutoFit/>
            </a:bodyPr>
            <a:lstStyle/>
            <a:p>
              <a:r>
                <a:rPr lang="en-SG" sz="1400" dirty="0"/>
                <a:t>Code Generation</a:t>
              </a:r>
            </a:p>
          </p:txBody>
        </p:sp>
        <p:sp>
          <p:nvSpPr>
            <p:cNvPr id="65" name="Oval 64">
              <a:extLst>
                <a:ext uri="{FF2B5EF4-FFF2-40B4-BE49-F238E27FC236}">
                  <a16:creationId xmlns:a16="http://schemas.microsoft.com/office/drawing/2014/main" id="{F3D351BD-146F-3551-E8D9-10EDDCF2259C}"/>
                </a:ext>
              </a:extLst>
            </p:cNvPr>
            <p:cNvSpPr/>
            <p:nvPr/>
          </p:nvSpPr>
          <p:spPr>
            <a:xfrm>
              <a:off x="1797270"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66" name="Oval 65">
              <a:extLst>
                <a:ext uri="{FF2B5EF4-FFF2-40B4-BE49-F238E27FC236}">
                  <a16:creationId xmlns:a16="http://schemas.microsoft.com/office/drawing/2014/main" id="{45426445-169F-0A97-254A-95817ABCFFA9}"/>
                </a:ext>
              </a:extLst>
            </p:cNvPr>
            <p:cNvSpPr/>
            <p:nvPr/>
          </p:nvSpPr>
          <p:spPr>
            <a:xfrm>
              <a:off x="3728554"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t>
              </a:r>
            </a:p>
          </p:txBody>
        </p:sp>
        <p:sp>
          <p:nvSpPr>
            <p:cNvPr id="67" name="Oval 66">
              <a:extLst>
                <a:ext uri="{FF2B5EF4-FFF2-40B4-BE49-F238E27FC236}">
                  <a16:creationId xmlns:a16="http://schemas.microsoft.com/office/drawing/2014/main" id="{8869B668-815F-0D2F-9AD7-B5AB088315F9}"/>
                </a:ext>
              </a:extLst>
            </p:cNvPr>
            <p:cNvSpPr/>
            <p:nvPr/>
          </p:nvSpPr>
          <p:spPr>
            <a:xfrm>
              <a:off x="5659838" y="2248067"/>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a:t>
              </a:r>
            </a:p>
          </p:txBody>
        </p:sp>
        <p:sp>
          <p:nvSpPr>
            <p:cNvPr id="68" name="Oval 67">
              <a:extLst>
                <a:ext uri="{FF2B5EF4-FFF2-40B4-BE49-F238E27FC236}">
                  <a16:creationId xmlns:a16="http://schemas.microsoft.com/office/drawing/2014/main" id="{271B25E8-5621-2884-76CB-6152350D7D76}"/>
                </a:ext>
              </a:extLst>
            </p:cNvPr>
            <p:cNvSpPr/>
            <p:nvPr/>
          </p:nvSpPr>
          <p:spPr>
            <a:xfrm>
              <a:off x="10507724" y="2247210"/>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a:t>
              </a:r>
            </a:p>
          </p:txBody>
        </p:sp>
      </p:grpSp>
    </p:spTree>
    <p:extLst>
      <p:ext uri="{BB962C8B-B14F-4D97-AF65-F5344CB8AC3E}">
        <p14:creationId xmlns:p14="http://schemas.microsoft.com/office/powerpoint/2010/main" val="118392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C4224-EAA4-AE5D-4CD9-522D3DA5DDAC}"/>
              </a:ext>
            </a:extLst>
          </p:cNvPr>
          <p:cNvSpPr txBox="1"/>
          <p:nvPr/>
        </p:nvSpPr>
        <p:spPr>
          <a:xfrm>
            <a:off x="241738" y="210206"/>
            <a:ext cx="5854262" cy="400110"/>
          </a:xfrm>
          <a:prstGeom prst="rect">
            <a:avLst/>
          </a:prstGeom>
          <a:noFill/>
        </p:spPr>
        <p:txBody>
          <a:bodyPr wrap="square" rtlCol="0">
            <a:spAutoFit/>
          </a:bodyPr>
          <a:lstStyle/>
          <a:p>
            <a:r>
              <a:rPr lang="en-SG" sz="2000" b="1" dirty="0"/>
              <a:t>Spark SQL Engine and Query Planning </a:t>
            </a:r>
            <a:endParaRPr lang="en-SG" b="1" dirty="0"/>
          </a:p>
        </p:txBody>
      </p:sp>
      <p:sp>
        <p:nvSpPr>
          <p:cNvPr id="4" name="TextBox 3">
            <a:extLst>
              <a:ext uri="{FF2B5EF4-FFF2-40B4-BE49-F238E27FC236}">
                <a16:creationId xmlns:a16="http://schemas.microsoft.com/office/drawing/2014/main" id="{C13C524A-6178-EEB8-8586-B99C7854C4E9}"/>
              </a:ext>
            </a:extLst>
          </p:cNvPr>
          <p:cNvSpPr txBox="1"/>
          <p:nvPr/>
        </p:nvSpPr>
        <p:spPr>
          <a:xfrm>
            <a:off x="262761" y="948249"/>
            <a:ext cx="10373708" cy="1200329"/>
          </a:xfrm>
          <a:prstGeom prst="rect">
            <a:avLst/>
          </a:prstGeom>
          <a:noFill/>
        </p:spPr>
        <p:txBody>
          <a:bodyPr wrap="square">
            <a:spAutoFit/>
          </a:bodyPr>
          <a:lstStyle/>
          <a:p>
            <a:pPr algn="l"/>
            <a:r>
              <a:rPr lang="en-US" b="0" i="0" dirty="0">
                <a:solidFill>
                  <a:srgbClr val="1C1D1F"/>
                </a:solidFill>
                <a:effectLst/>
                <a:latin typeface="udemy sans"/>
              </a:rPr>
              <a:t>Question 7:Which of the following cluster configurations will ensure the completion of a Spark application in light of a worker node failure?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Note: each configuration has roughly the same compute power using 100GB of RAM and 200 cores.</a:t>
            </a:r>
          </a:p>
        </p:txBody>
      </p:sp>
      <p:pic>
        <p:nvPicPr>
          <p:cNvPr id="1026" name="Picture 2">
            <a:extLst>
              <a:ext uri="{FF2B5EF4-FFF2-40B4-BE49-F238E27FC236}">
                <a16:creationId xmlns:a16="http://schemas.microsoft.com/office/drawing/2014/main" id="{524AC5F5-3252-B5A5-D8A7-BD220BD2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1" y="2378392"/>
            <a:ext cx="10373708" cy="3541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B8D9B-97C7-63D8-452D-FCB16AAE8FAF}"/>
              </a:ext>
            </a:extLst>
          </p:cNvPr>
          <p:cNvSpPr txBox="1"/>
          <p:nvPr/>
        </p:nvSpPr>
        <p:spPr>
          <a:xfrm>
            <a:off x="462461" y="5946249"/>
            <a:ext cx="9942779" cy="369332"/>
          </a:xfrm>
          <a:prstGeom prst="rect">
            <a:avLst/>
          </a:prstGeom>
          <a:noFill/>
        </p:spPr>
        <p:txBody>
          <a:bodyPr wrap="square">
            <a:spAutoFit/>
          </a:bodyPr>
          <a:lstStyle/>
          <a:p>
            <a:r>
              <a:rPr lang="en-US" b="1" i="0" dirty="0">
                <a:solidFill>
                  <a:srgbClr val="1C1D1F"/>
                </a:solidFill>
                <a:effectLst/>
                <a:latin typeface="udemy sans"/>
              </a:rPr>
              <a:t>They should all ensure completion because worker nodes are fault-tolerant.</a:t>
            </a:r>
            <a:endParaRPr lang="en-US" dirty="0"/>
          </a:p>
        </p:txBody>
      </p:sp>
    </p:spTree>
    <p:extLst>
      <p:ext uri="{BB962C8B-B14F-4D97-AF65-F5344CB8AC3E}">
        <p14:creationId xmlns:p14="http://schemas.microsoft.com/office/powerpoint/2010/main" val="408428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2311</TotalTime>
  <Words>6318</Words>
  <Application>Microsoft Office PowerPoint</Application>
  <PresentationFormat>Widescreen</PresentationFormat>
  <Paragraphs>450</Paragraphs>
  <Slides>40</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AmazonEmber</vt:lpstr>
      <vt:lpstr>-apple-system</vt:lpstr>
      <vt:lpstr>Arial Unicode MS</vt:lpstr>
      <vt:lpstr>Arvo</vt:lpstr>
      <vt:lpstr>Helvetica Neue</vt:lpstr>
      <vt:lpstr>inherit</vt:lpstr>
      <vt:lpstr>Roboto-Regular</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(Beyondsoft)</cp:lastModifiedBy>
  <cp:revision>87</cp:revision>
  <dcterms:created xsi:type="dcterms:W3CDTF">2023-01-05T06:13:01Z</dcterms:created>
  <dcterms:modified xsi:type="dcterms:W3CDTF">2023-02-02T10:19:13Z</dcterms:modified>
</cp:coreProperties>
</file>